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sldIdLst>
    <p:sldId id="256" r:id="rId2"/>
    <p:sldId id="258" r:id="rId3"/>
    <p:sldId id="257" r:id="rId4"/>
    <p:sldId id="259" r:id="rId5"/>
    <p:sldId id="260" r:id="rId6"/>
    <p:sldId id="261" r:id="rId7"/>
    <p:sldId id="262" r:id="rId8"/>
    <p:sldId id="263" r:id="rId9"/>
    <p:sldId id="264" r:id="rId10"/>
    <p:sldId id="266" r:id="rId11"/>
    <p:sldId id="267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944" y="-12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2F5694B-6296-4D4B-9A67-A9DDBA9026EB}" type="datetimeFigureOut">
              <a:rPr lang="en-US" smtClean="0"/>
              <a:t>5/6/2020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3FA8E9B-A8A8-44AB-B67F-B23C057AC2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2161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3FA8E9B-A8A8-44AB-B67F-B23C057AC2B1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66740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0ED3E-C7EB-43E2-877D-63DDE01C8B5D}" type="datetimeFigureOut">
              <a:rPr lang="en-US" smtClean="0"/>
              <a:t>5/6/2020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B2DB349-1756-47C5-B376-EB331120CF67}" type="slidenum">
              <a:rPr lang="en-US" smtClean="0"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0ED3E-C7EB-43E2-877D-63DDE01C8B5D}" type="datetimeFigureOut">
              <a:rPr lang="en-US" smtClean="0"/>
              <a:t>5/6/2020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DB349-1756-47C5-B376-EB331120CF6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0ED3E-C7EB-43E2-877D-63DDE01C8B5D}" type="datetimeFigureOut">
              <a:rPr lang="en-US" smtClean="0"/>
              <a:t>5/6/2020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DB349-1756-47C5-B376-EB331120CF6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0ED3E-C7EB-43E2-877D-63DDE01C8B5D}" type="datetimeFigureOut">
              <a:rPr lang="en-US" smtClean="0"/>
              <a:t>5/6/2020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DB349-1756-47C5-B376-EB331120CF6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0ED3E-C7EB-43E2-877D-63DDE01C8B5D}" type="datetimeFigureOut">
              <a:rPr lang="en-US" smtClean="0"/>
              <a:t>5/6/2020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DB349-1756-47C5-B376-EB331120CF67}" type="slidenum">
              <a:rPr lang="en-US" smtClean="0"/>
              <a:t>‹#›</a:t>
            </a:fld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96728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0ED3E-C7EB-43E2-877D-63DDE01C8B5D}" type="datetimeFigureOut">
              <a:rPr lang="en-US" smtClean="0"/>
              <a:t>5/6/2020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DB349-1756-47C5-B376-EB331120CF67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0ED3E-C7EB-43E2-877D-63DDE01C8B5D}" type="datetimeFigureOut">
              <a:rPr lang="en-US" smtClean="0"/>
              <a:t>5/6/2020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DB349-1756-47C5-B376-EB331120CF67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0ED3E-C7EB-43E2-877D-63DDE01C8B5D}" type="datetimeFigureOut">
              <a:rPr lang="en-US" smtClean="0"/>
              <a:t>5/6/2020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DB349-1756-47C5-B376-EB331120CF6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0ED3E-C7EB-43E2-877D-63DDE01C8B5D}" type="datetimeFigureOut">
              <a:rPr lang="en-US" smtClean="0"/>
              <a:t>5/6/2020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DB349-1756-47C5-B376-EB331120CF6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0ED3E-C7EB-43E2-877D-63DDE01C8B5D}" type="datetimeFigureOut">
              <a:rPr lang="en-US" smtClean="0"/>
              <a:t>5/6/2020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DB349-1756-47C5-B376-EB331120CF6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0ED3E-C7EB-43E2-877D-63DDE01C8B5D}" type="datetimeFigureOut">
              <a:rPr lang="en-US" smtClean="0"/>
              <a:t>5/6/2020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DB349-1756-47C5-B376-EB331120CF6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B290ED3E-C7EB-43E2-877D-63DDE01C8B5D}" type="datetimeFigureOut">
              <a:rPr lang="en-US" smtClean="0"/>
              <a:t>5/6/2020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165" y="6356350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CB2DB349-1756-47C5-B376-EB331120CF67}" type="slidenum">
              <a:rPr lang="en-US" smtClean="0"/>
              <a:t>‹#›</a:t>
            </a:fld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8457760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19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2971799"/>
          </a:xfrm>
        </p:spPr>
        <p:txBody>
          <a:bodyPr/>
          <a:lstStyle/>
          <a:p>
            <a:r>
              <a:rPr lang="en-US" sz="4400" dirty="0" smtClean="0"/>
              <a:t>3</a:t>
            </a:r>
            <a:r>
              <a:rPr lang="en-US" sz="4400" baseline="30000" dirty="0" smtClean="0"/>
              <a:t>rd</a:t>
            </a:r>
            <a:r>
              <a:rPr lang="en-US" sz="4400" dirty="0" smtClean="0"/>
              <a:t> Party Coverage Report</a:t>
            </a:r>
            <a:endParaRPr lang="en-US" sz="4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95400" y="4953000"/>
            <a:ext cx="6400800" cy="1219200"/>
          </a:xfrm>
        </p:spPr>
        <p:txBody>
          <a:bodyPr/>
          <a:lstStyle/>
          <a:p>
            <a:r>
              <a:rPr lang="en-US" dirty="0" smtClean="0"/>
              <a:t>County of San Diego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230699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838200"/>
          </a:xfrm>
        </p:spPr>
        <p:txBody>
          <a:bodyPr/>
          <a:lstStyle/>
          <a:p>
            <a:r>
              <a:rPr lang="en-US" sz="4400" dirty="0" smtClean="0"/>
              <a:t>Your Report</a:t>
            </a:r>
            <a:endParaRPr lang="en-US" sz="4400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990600"/>
            <a:ext cx="8305800" cy="5022112"/>
          </a:xfrm>
        </p:spPr>
      </p:pic>
    </p:spTree>
    <p:extLst>
      <p:ext uri="{BB962C8B-B14F-4D97-AF65-F5344CB8AC3E}">
        <p14:creationId xmlns:p14="http://schemas.microsoft.com/office/powerpoint/2010/main" val="330012475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When to Use this Report?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This report alerts you of your client’s Health Plan coverage prior to billing.</a:t>
            </a:r>
          </a:p>
          <a:p>
            <a:r>
              <a:rPr lang="en-US" dirty="0" smtClean="0"/>
              <a:t>It allows you to cross check the validity of Pay Sources/Benefit Plans per client to avoid claim denials.</a:t>
            </a:r>
          </a:p>
          <a:p>
            <a:r>
              <a:rPr lang="en-US" dirty="0"/>
              <a:t> It </a:t>
            </a:r>
            <a:r>
              <a:rPr lang="en-US" dirty="0" smtClean="0"/>
              <a:t>allows you </a:t>
            </a:r>
            <a:r>
              <a:rPr lang="en-US" dirty="0"/>
              <a:t>to identify where </a:t>
            </a:r>
            <a:r>
              <a:rPr lang="en-US" dirty="0" smtClean="0"/>
              <a:t>your </a:t>
            </a:r>
            <a:r>
              <a:rPr lang="en-US" dirty="0"/>
              <a:t>services should be billing to first</a:t>
            </a:r>
            <a:r>
              <a:rPr lang="en-US" dirty="0" smtClean="0"/>
              <a:t>.</a:t>
            </a:r>
          </a:p>
          <a:p>
            <a:r>
              <a:rPr lang="en-US" dirty="0" smtClean="0"/>
              <a:t>You can use this report as a reference when </a:t>
            </a:r>
            <a:r>
              <a:rPr lang="en-US" dirty="0"/>
              <a:t>working on your </a:t>
            </a:r>
            <a:r>
              <a:rPr lang="en-US" dirty="0" smtClean="0"/>
              <a:t>other billing-related </a:t>
            </a:r>
            <a:r>
              <a:rPr lang="en-US" dirty="0"/>
              <a:t>reports. 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36380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066800"/>
          </a:xfrm>
        </p:spPr>
        <p:txBody>
          <a:bodyPr/>
          <a:lstStyle/>
          <a:p>
            <a:r>
              <a:rPr lang="en-US" sz="4400" dirty="0" smtClean="0"/>
              <a:t>What does this report tell me?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This report can only show what has been entered by a person or uploaded and matched via MMEF.</a:t>
            </a:r>
          </a:p>
          <a:p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It tells me what clients have insurance policies inserted in Anasazi- 3</a:t>
            </a:r>
            <a:r>
              <a:rPr lang="en-US" baseline="30000" dirty="0" smtClean="0">
                <a:solidFill>
                  <a:schemeClr val="accent6">
                    <a:lumMod val="75000"/>
                  </a:schemeClr>
                </a:solidFill>
              </a:rPr>
              <a:t>rd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 Party Coverage.</a:t>
            </a:r>
          </a:p>
          <a:p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It tells me who the insurances are for each client.</a:t>
            </a:r>
          </a:p>
          <a:p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It tells me if an insurance has been terminated. </a:t>
            </a:r>
          </a:p>
          <a:p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It can also show some data entry errors.</a:t>
            </a:r>
            <a:endParaRPr lang="en-US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09006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371600"/>
          </a:xfrm>
        </p:spPr>
        <p:txBody>
          <a:bodyPr/>
          <a:lstStyle/>
          <a:p>
            <a:r>
              <a:rPr lang="en-US" sz="4400" dirty="0" smtClean="0"/>
              <a:t>Where do I start?</a:t>
            </a:r>
            <a:endParaRPr lang="en-US" sz="4400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" y="1981200"/>
            <a:ext cx="8610082" cy="3352800"/>
          </a:xfrm>
        </p:spPr>
      </p:pic>
    </p:spTree>
    <p:extLst>
      <p:ext uri="{BB962C8B-B14F-4D97-AF65-F5344CB8AC3E}">
        <p14:creationId xmlns:p14="http://schemas.microsoft.com/office/powerpoint/2010/main" val="30870600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Load template</a:t>
            </a:r>
            <a:endParaRPr lang="en-US" dirty="0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7758" y="2029363"/>
            <a:ext cx="6868484" cy="3667637"/>
          </a:xfrm>
        </p:spPr>
      </p:pic>
      <p:sp>
        <p:nvSpPr>
          <p:cNvPr id="7" name="Rounded Rectangular Callout 6"/>
          <p:cNvSpPr/>
          <p:nvPr/>
        </p:nvSpPr>
        <p:spPr>
          <a:xfrm>
            <a:off x="6705600" y="3429000"/>
            <a:ext cx="1219200" cy="1143000"/>
          </a:xfrm>
          <a:prstGeom prst="wedgeRoundRectCallout">
            <a:avLst>
              <a:gd name="adj1" fmla="val -162010"/>
              <a:gd name="adj2" fmla="val 113592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Click Load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30601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sz="4400" dirty="0" smtClean="0"/>
              <a:t>Choose the template for you</a:t>
            </a:r>
            <a:endParaRPr lang="en-US" sz="4400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7758" y="2062705"/>
            <a:ext cx="6868484" cy="3600953"/>
          </a:xfrm>
        </p:spPr>
      </p:pic>
      <p:sp>
        <p:nvSpPr>
          <p:cNvPr id="5" name="Rounded Rectangular Callout 4"/>
          <p:cNvSpPr/>
          <p:nvPr/>
        </p:nvSpPr>
        <p:spPr>
          <a:xfrm>
            <a:off x="1524000" y="4952999"/>
            <a:ext cx="3200400" cy="1529763"/>
          </a:xfrm>
          <a:prstGeom prst="wedgeRoundRectCallout">
            <a:avLst>
              <a:gd name="adj1" fmla="val 102817"/>
              <a:gd name="adj2" fmla="val -48766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Select the Template “All 3</a:t>
            </a:r>
            <a:r>
              <a:rPr lang="en-US" baseline="30000" dirty="0" smtClean="0"/>
              <a:t>rd</a:t>
            </a:r>
            <a:r>
              <a:rPr lang="en-US" dirty="0" smtClean="0"/>
              <a:t> PARTY COVERAGE:” </a:t>
            </a:r>
          </a:p>
          <a:p>
            <a:pPr algn="ctr"/>
            <a:r>
              <a:rPr lang="en-US" dirty="0" smtClean="0"/>
              <a:t>Then click on load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90109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35859"/>
            <a:ext cx="8229600" cy="1600200"/>
          </a:xfrm>
        </p:spPr>
        <p:txBody>
          <a:bodyPr/>
          <a:lstStyle/>
          <a:p>
            <a:r>
              <a:rPr lang="en-US" sz="4400" dirty="0" smtClean="0"/>
              <a:t>Tailor your report to your program. Tab 1</a:t>
            </a:r>
            <a:endParaRPr lang="en-US" sz="4400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7758" y="2053179"/>
            <a:ext cx="6868484" cy="3620005"/>
          </a:xfrm>
        </p:spPr>
      </p:pic>
      <p:sp>
        <p:nvSpPr>
          <p:cNvPr id="5" name="Rounded Rectangular Callout 4"/>
          <p:cNvSpPr/>
          <p:nvPr/>
        </p:nvSpPr>
        <p:spPr>
          <a:xfrm>
            <a:off x="6781800" y="3962400"/>
            <a:ext cx="2057400" cy="990600"/>
          </a:xfrm>
          <a:prstGeom prst="wedgeRoundRectCallout">
            <a:avLst>
              <a:gd name="adj1" fmla="val -133999"/>
              <a:gd name="adj2" fmla="val -3680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Change to your Unit/ SubUnit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00572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 smtClean="0"/>
              <a:t>Tab2. Set your time frame</a:t>
            </a:r>
            <a:endParaRPr lang="en-US" sz="4400" dirty="0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90179" y="2100810"/>
            <a:ext cx="6563642" cy="3524742"/>
          </a:xfrm>
        </p:spPr>
      </p:pic>
      <p:sp>
        <p:nvSpPr>
          <p:cNvPr id="7" name="Rounded Rectangular Callout 6"/>
          <p:cNvSpPr/>
          <p:nvPr/>
        </p:nvSpPr>
        <p:spPr>
          <a:xfrm>
            <a:off x="6324600" y="2286000"/>
            <a:ext cx="2362200" cy="1828800"/>
          </a:xfrm>
          <a:prstGeom prst="wedgeRoundRectCallout">
            <a:avLst>
              <a:gd name="adj1" fmla="val -130456"/>
              <a:gd name="adj2" fmla="val 7878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Enter date range that is still billable to Medi-Cal. (11months back)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12402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14400"/>
          </a:xfrm>
        </p:spPr>
        <p:txBody>
          <a:bodyPr/>
          <a:lstStyle/>
          <a:p>
            <a:r>
              <a:rPr lang="en-US" sz="4400" dirty="0" smtClean="0"/>
              <a:t>Go to Sort/Subtotal/Title Tab.</a:t>
            </a:r>
            <a:endParaRPr lang="en-US" sz="4400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1524000"/>
            <a:ext cx="7376286" cy="3886200"/>
          </a:xfrm>
        </p:spPr>
      </p:pic>
      <p:sp>
        <p:nvSpPr>
          <p:cNvPr id="5" name="Rounded Rectangular Callout 4"/>
          <p:cNvSpPr/>
          <p:nvPr/>
        </p:nvSpPr>
        <p:spPr>
          <a:xfrm>
            <a:off x="5486400" y="3276600"/>
            <a:ext cx="3352800" cy="990600"/>
          </a:xfrm>
          <a:prstGeom prst="wedgeRoundRectCallout">
            <a:avLst>
              <a:gd name="adj1" fmla="val -100037"/>
              <a:gd name="adj2" fmla="val 89508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You can rename the report to show when you ran the report. (optional)</a:t>
            </a:r>
            <a:endParaRPr lang="en-US" dirty="0"/>
          </a:p>
        </p:txBody>
      </p:sp>
      <p:sp>
        <p:nvSpPr>
          <p:cNvPr id="6" name="Rounded Rectangular Callout 5"/>
          <p:cNvSpPr/>
          <p:nvPr/>
        </p:nvSpPr>
        <p:spPr>
          <a:xfrm>
            <a:off x="1447800" y="5334000"/>
            <a:ext cx="2971800" cy="914400"/>
          </a:xfrm>
          <a:prstGeom prst="wedgeRoundRectCallout">
            <a:avLst>
              <a:gd name="adj1" fmla="val 134495"/>
              <a:gd name="adj2" fmla="val -51983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You’re ready to print.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659950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 smtClean="0"/>
              <a:t>Print- OK</a:t>
            </a:r>
            <a:endParaRPr lang="en-US" sz="4400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90179" y="1924573"/>
            <a:ext cx="6563642" cy="3877216"/>
          </a:xfrm>
        </p:spPr>
      </p:pic>
    </p:spTree>
    <p:extLst>
      <p:ext uri="{BB962C8B-B14F-4D97-AF65-F5344CB8AC3E}">
        <p14:creationId xmlns:p14="http://schemas.microsoft.com/office/powerpoint/2010/main" val="373620653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xecutive">
  <a:themeElements>
    <a:clrScheme name="Executive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Executive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xecutiv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253</TotalTime>
  <Words>242</Words>
  <Application>Microsoft Office PowerPoint</Application>
  <PresentationFormat>On-screen Show (4:3)</PresentationFormat>
  <Paragraphs>30</Paragraphs>
  <Slides>11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Executive</vt:lpstr>
      <vt:lpstr>3rd Party Coverage Report</vt:lpstr>
      <vt:lpstr>What does this report tell me?</vt:lpstr>
      <vt:lpstr>Where do I start?</vt:lpstr>
      <vt:lpstr>Load template</vt:lpstr>
      <vt:lpstr>Choose the template for you</vt:lpstr>
      <vt:lpstr>Tailor your report to your program. Tab 1</vt:lpstr>
      <vt:lpstr>Tab2. Set your time frame</vt:lpstr>
      <vt:lpstr>Go to Sort/Subtotal/Title Tab.</vt:lpstr>
      <vt:lpstr>Print- OK</vt:lpstr>
      <vt:lpstr>Your Report</vt:lpstr>
      <vt:lpstr>When to Use this Report?</vt:lpstr>
    </vt:vector>
  </TitlesOfParts>
  <Company>The County of San Diego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3rd Party Coverage Report</dc:title>
  <dc:creator>Minemann, Randy</dc:creator>
  <cp:lastModifiedBy>W7admin</cp:lastModifiedBy>
  <cp:revision>8</cp:revision>
  <dcterms:created xsi:type="dcterms:W3CDTF">2013-11-18T16:42:14Z</dcterms:created>
  <dcterms:modified xsi:type="dcterms:W3CDTF">2020-05-06T22:31:26Z</dcterms:modified>
</cp:coreProperties>
</file>