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3300" y="-16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A5BA36F1-3496-4D13-80ED-9F184CCF93F1}" type="datetimeFigureOut">
              <a:rPr lang="en-US" smtClean="0"/>
              <a:t>11/18/2013</a:t>
            </a:fld>
            <a:endParaRPr lang="en-US"/>
          </a:p>
        </p:txBody>
      </p:sp>
      <p:sp>
        <p:nvSpPr>
          <p:cNvPr id="8" name="Slide Number Placeholder 7"/>
          <p:cNvSpPr>
            <a:spLocks noGrp="1"/>
          </p:cNvSpPr>
          <p:nvPr>
            <p:ph type="sldNum" sz="quarter" idx="11"/>
          </p:nvPr>
        </p:nvSpPr>
        <p:spPr/>
        <p:txBody>
          <a:bodyPr/>
          <a:lstStyle/>
          <a:p>
            <a:fld id="{1CC41A5E-9167-4F74-AE00-B0BA2D9E79C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BA36F1-3496-4D13-80ED-9F184CCF93F1}" type="datetimeFigureOut">
              <a:rPr lang="en-US" smtClean="0"/>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1A5E-9167-4F74-AE00-B0BA2D9E79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BA36F1-3496-4D13-80ED-9F184CCF93F1}" type="datetimeFigureOut">
              <a:rPr lang="en-US" smtClean="0"/>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1A5E-9167-4F74-AE00-B0BA2D9E79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A5BA36F1-3496-4D13-80ED-9F184CCF93F1}" type="datetimeFigureOut">
              <a:rPr lang="en-US" smtClean="0"/>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1A5E-9167-4F74-AE00-B0BA2D9E79C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BA36F1-3496-4D13-80ED-9F184CCF93F1}" type="datetimeFigureOut">
              <a:rPr lang="en-US" smtClean="0"/>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1A5E-9167-4F74-AE00-B0BA2D9E79CE}"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A5BA36F1-3496-4D13-80ED-9F184CCF93F1}" type="datetimeFigureOut">
              <a:rPr lang="en-US" smtClean="0"/>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41A5E-9167-4F74-AE00-B0BA2D9E79CE}"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5BA36F1-3496-4D13-80ED-9F184CCF93F1}" type="datetimeFigureOut">
              <a:rPr lang="en-US" smtClean="0"/>
              <a:t>11/18/2013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C41A5E-9167-4F74-AE00-B0BA2D9E79CE}"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5BA36F1-3496-4D13-80ED-9F184CCF93F1}" type="datetimeFigureOut">
              <a:rPr lang="en-US" smtClean="0"/>
              <a:t>11/18/2013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C41A5E-9167-4F74-AE00-B0BA2D9E79C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A36F1-3496-4D13-80ED-9F184CCF93F1}" type="datetimeFigureOut">
              <a:rPr lang="en-US" smtClean="0"/>
              <a:t>11/18/2013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C41A5E-9167-4F74-AE00-B0BA2D9E79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BA36F1-3496-4D13-80ED-9F184CCF93F1}" type="datetimeFigureOut">
              <a:rPr lang="en-US" smtClean="0"/>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41A5E-9167-4F74-AE00-B0BA2D9E79C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BA36F1-3496-4D13-80ED-9F184CCF93F1}" type="datetimeFigureOut">
              <a:rPr lang="en-US" smtClean="0"/>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41A5E-9167-4F74-AE00-B0BA2D9E79C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5BA36F1-3496-4D13-80ED-9F184CCF93F1}" type="datetimeFigureOut">
              <a:rPr lang="en-US" smtClean="0"/>
              <a:t>11/18/2013</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CC41A5E-9167-4F74-AE00-B0BA2D9E79CE}"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3</a:t>
            </a:r>
            <a:r>
              <a:rPr lang="en-US" baseline="30000" dirty="0" smtClean="0"/>
              <a:t>rd</a:t>
            </a:r>
            <a:r>
              <a:rPr lang="en-US" dirty="0" smtClean="0"/>
              <a:t> Party Suspense Report</a:t>
            </a:r>
            <a:endParaRPr lang="en-US" dirty="0"/>
          </a:p>
        </p:txBody>
      </p:sp>
      <p:sp>
        <p:nvSpPr>
          <p:cNvPr id="3" name="Subtitle 2"/>
          <p:cNvSpPr>
            <a:spLocks noGrp="1"/>
          </p:cNvSpPr>
          <p:nvPr>
            <p:ph type="subTitle" idx="1"/>
          </p:nvPr>
        </p:nvSpPr>
        <p:spPr/>
        <p:txBody>
          <a:bodyPr/>
          <a:lstStyle/>
          <a:p>
            <a:r>
              <a:rPr lang="en-US" b="1" dirty="0" smtClean="0"/>
              <a:t>County of San Diego</a:t>
            </a:r>
            <a:endParaRPr lang="en-US" b="1" dirty="0"/>
          </a:p>
        </p:txBody>
      </p:sp>
    </p:spTree>
    <p:extLst>
      <p:ext uri="{BB962C8B-B14F-4D97-AF65-F5344CB8AC3E}">
        <p14:creationId xmlns:p14="http://schemas.microsoft.com/office/powerpoint/2010/main" val="560096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report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0999" y="1676400"/>
            <a:ext cx="8413503" cy="4114800"/>
          </a:xfrm>
        </p:spPr>
      </p:pic>
    </p:spTree>
    <p:extLst>
      <p:ext uri="{BB962C8B-B14F-4D97-AF65-F5344CB8AC3E}">
        <p14:creationId xmlns:p14="http://schemas.microsoft.com/office/powerpoint/2010/main" val="1125456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legend to the codes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199" y="1828800"/>
            <a:ext cx="8336877" cy="3886200"/>
          </a:xfrm>
        </p:spPr>
      </p:pic>
    </p:spTree>
    <p:extLst>
      <p:ext uri="{BB962C8B-B14F-4D97-AF65-F5344CB8AC3E}">
        <p14:creationId xmlns:p14="http://schemas.microsoft.com/office/powerpoint/2010/main" val="1770098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I do now?</a:t>
            </a:r>
            <a:endParaRPr lang="en-US" dirty="0"/>
          </a:p>
        </p:txBody>
      </p:sp>
      <p:sp>
        <p:nvSpPr>
          <p:cNvPr id="3" name="Content Placeholder 2"/>
          <p:cNvSpPr>
            <a:spLocks noGrp="1"/>
          </p:cNvSpPr>
          <p:nvPr>
            <p:ph idx="1"/>
          </p:nvPr>
        </p:nvSpPr>
        <p:spPr>
          <a:xfrm>
            <a:off x="457200" y="1905000"/>
            <a:ext cx="8229600" cy="4221163"/>
          </a:xfrm>
        </p:spPr>
        <p:txBody>
          <a:bodyPr/>
          <a:lstStyle/>
          <a:p>
            <a:r>
              <a:rPr lang="en-US" b="1" dirty="0" smtClean="0"/>
              <a:t>Now that you can identify what services are in suspense and what the suspense codes are; </a:t>
            </a:r>
          </a:p>
          <a:p>
            <a:pPr lvl="1"/>
            <a:r>
              <a:rPr lang="en-US" dirty="0" smtClean="0">
                <a:solidFill>
                  <a:srgbClr val="0070C0"/>
                </a:solidFill>
              </a:rPr>
              <a:t>You can refer to the “Correcting Items in Suspense” sheet that has been provided. (it can also be found in the updated Financial Billing Manual at the Optum Website)</a:t>
            </a:r>
          </a:p>
          <a:p>
            <a:pPr lvl="1"/>
            <a:r>
              <a:rPr lang="en-US" dirty="0" smtClean="0">
                <a:solidFill>
                  <a:srgbClr val="0070C0"/>
                </a:solidFill>
              </a:rPr>
              <a:t>The majority of the suspense reasons you can fix yourself if you have questions or can not fix, you may need to contact either Optum, MHBU, QI Matters or MHMIS. </a:t>
            </a:r>
          </a:p>
          <a:p>
            <a:pPr marL="457200" lvl="1" indent="0">
              <a:buNone/>
            </a:pPr>
            <a:endParaRPr lang="en-US" dirty="0" smtClean="0">
              <a:solidFill>
                <a:srgbClr val="0070C0"/>
              </a:solidFill>
            </a:endParaRPr>
          </a:p>
        </p:txBody>
      </p:sp>
    </p:spTree>
    <p:extLst>
      <p:ext uri="{BB962C8B-B14F-4D97-AF65-F5344CB8AC3E}">
        <p14:creationId xmlns:p14="http://schemas.microsoft.com/office/powerpoint/2010/main" val="3855156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sz="4000" dirty="0" smtClean="0">
                <a:solidFill>
                  <a:schemeClr val="accent6">
                    <a:lumMod val="75000"/>
                  </a:schemeClr>
                </a:solidFill>
              </a:rPr>
              <a:t>Who should run this report?</a:t>
            </a:r>
          </a:p>
          <a:p>
            <a:pPr lvl="1"/>
            <a:r>
              <a:rPr lang="en-US" sz="3200" dirty="0" smtClean="0">
                <a:solidFill>
                  <a:srgbClr val="0070C0"/>
                </a:solidFill>
              </a:rPr>
              <a:t>All programs.</a:t>
            </a:r>
            <a:endParaRPr lang="en-US" sz="3200" dirty="0">
              <a:solidFill>
                <a:srgbClr val="0070C0"/>
              </a:solidFill>
            </a:endParaRPr>
          </a:p>
          <a:p>
            <a:r>
              <a:rPr lang="en-US" sz="4000" dirty="0" smtClean="0">
                <a:solidFill>
                  <a:schemeClr val="accent6">
                    <a:lumMod val="75000"/>
                  </a:schemeClr>
                </a:solidFill>
              </a:rPr>
              <a:t>When should this report be run?</a:t>
            </a:r>
          </a:p>
          <a:p>
            <a:pPr lvl="1"/>
            <a:r>
              <a:rPr lang="en-US" sz="3200" dirty="0" smtClean="0">
                <a:solidFill>
                  <a:srgbClr val="0070C0"/>
                </a:solidFill>
              </a:rPr>
              <a:t>This report should be run every month for services with-in 12 months. 	Typically towards the end of the month, once the mass recalculation has been performed by the MHBU.</a:t>
            </a:r>
          </a:p>
          <a:p>
            <a:endParaRPr lang="en-US" dirty="0"/>
          </a:p>
        </p:txBody>
      </p:sp>
    </p:spTree>
    <p:extLst>
      <p:ext uri="{BB962C8B-B14F-4D97-AF65-F5344CB8AC3E}">
        <p14:creationId xmlns:p14="http://schemas.microsoft.com/office/powerpoint/2010/main" val="34743430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report tells you:</a:t>
            </a:r>
            <a:endParaRPr lang="en-US" dirty="0"/>
          </a:p>
        </p:txBody>
      </p:sp>
      <p:sp>
        <p:nvSpPr>
          <p:cNvPr id="3" name="Content Placeholder 2"/>
          <p:cNvSpPr>
            <a:spLocks noGrp="1"/>
          </p:cNvSpPr>
          <p:nvPr>
            <p:ph idx="1"/>
          </p:nvPr>
        </p:nvSpPr>
        <p:spPr/>
        <p:txBody>
          <a:bodyPr/>
          <a:lstStyle/>
          <a:p>
            <a:r>
              <a:rPr lang="en-US" dirty="0" smtClean="0">
                <a:solidFill>
                  <a:srgbClr val="0070C0"/>
                </a:solidFill>
              </a:rPr>
              <a:t>When services are in suspense</a:t>
            </a:r>
            <a:r>
              <a:rPr lang="en-US" dirty="0" smtClean="0"/>
              <a:t>. </a:t>
            </a:r>
            <a:r>
              <a:rPr lang="en-US" dirty="0" smtClean="0">
                <a:solidFill>
                  <a:schemeClr val="accent6">
                    <a:lumMod val="75000"/>
                  </a:schemeClr>
                </a:solidFill>
              </a:rPr>
              <a:t>Suspense means your services cannot bill until the issues are corrected.</a:t>
            </a:r>
          </a:p>
          <a:p>
            <a:r>
              <a:rPr lang="en-US" dirty="0" smtClean="0">
                <a:solidFill>
                  <a:srgbClr val="0070C0"/>
                </a:solidFill>
              </a:rPr>
              <a:t>The main reason for the suspense action. </a:t>
            </a:r>
            <a:r>
              <a:rPr lang="en-US" dirty="0" smtClean="0">
                <a:solidFill>
                  <a:schemeClr val="accent6">
                    <a:lumMod val="75000"/>
                  </a:schemeClr>
                </a:solidFill>
              </a:rPr>
              <a:t>Each suspense code is defined at the bottom or on the next page of the report.</a:t>
            </a:r>
          </a:p>
          <a:p>
            <a:r>
              <a:rPr lang="en-US" dirty="0" smtClean="0">
                <a:solidFill>
                  <a:srgbClr val="0070C0"/>
                </a:solidFill>
              </a:rPr>
              <a:t>The amount of money that the County is not being reimbursed for </a:t>
            </a:r>
            <a:r>
              <a:rPr lang="en-US" dirty="0" smtClean="0">
                <a:solidFill>
                  <a:schemeClr val="accent6">
                    <a:lumMod val="75000"/>
                  </a:schemeClr>
                </a:solidFill>
              </a:rPr>
              <a:t>due to services being in suspense. </a:t>
            </a:r>
          </a:p>
        </p:txBody>
      </p:sp>
    </p:spTree>
    <p:extLst>
      <p:ext uri="{BB962C8B-B14F-4D97-AF65-F5344CB8AC3E}">
        <p14:creationId xmlns:p14="http://schemas.microsoft.com/office/powerpoint/2010/main" val="1322964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I run it?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1600200"/>
            <a:ext cx="8087573" cy="4267200"/>
          </a:xfrm>
        </p:spPr>
      </p:pic>
    </p:spTree>
    <p:extLst>
      <p:ext uri="{BB962C8B-B14F-4D97-AF65-F5344CB8AC3E}">
        <p14:creationId xmlns:p14="http://schemas.microsoft.com/office/powerpoint/2010/main" val="3808263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your template</a:t>
            </a:r>
            <a:endParaRPr lang="en-US" dirty="0"/>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r="3095" b="6551"/>
          <a:stretch/>
        </p:blipFill>
        <p:spPr>
          <a:xfrm>
            <a:off x="1295400" y="1600200"/>
            <a:ext cx="6163099" cy="4396913"/>
          </a:xfrm>
        </p:spPr>
      </p:pic>
      <p:sp>
        <p:nvSpPr>
          <p:cNvPr id="5" name="Rounded Rectangular Callout 4"/>
          <p:cNvSpPr/>
          <p:nvPr/>
        </p:nvSpPr>
        <p:spPr>
          <a:xfrm>
            <a:off x="6248400" y="3657600"/>
            <a:ext cx="2590800" cy="1371600"/>
          </a:xfrm>
          <a:prstGeom prst="wedgeRoundRectCallout">
            <a:avLst>
              <a:gd name="adj1" fmla="val -108623"/>
              <a:gd name="adj2" fmla="val 8154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Click on Load to view the available templates.</a:t>
            </a:r>
            <a:endParaRPr lang="en-US" dirty="0"/>
          </a:p>
        </p:txBody>
      </p:sp>
    </p:spTree>
    <p:extLst>
      <p:ext uri="{BB962C8B-B14F-4D97-AF65-F5344CB8AC3E}">
        <p14:creationId xmlns:p14="http://schemas.microsoft.com/office/powerpoint/2010/main" val="18055834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524000"/>
          </a:xfrm>
        </p:spPr>
        <p:txBody>
          <a:bodyPr/>
          <a:lstStyle/>
          <a:p>
            <a:r>
              <a:rPr lang="en-US" dirty="0" smtClean="0"/>
              <a:t>Choose the correct template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1600199"/>
            <a:ext cx="7467600" cy="4752109"/>
          </a:xfrm>
        </p:spPr>
      </p:pic>
    </p:spTree>
    <p:extLst>
      <p:ext uri="{BB962C8B-B14F-4D97-AF65-F5344CB8AC3E}">
        <p14:creationId xmlns:p14="http://schemas.microsoft.com/office/powerpoint/2010/main" val="122967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r>
              <a:rPr lang="en-US" dirty="0" smtClean="0"/>
              <a:t>Tailor to your needs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4400" y="1676400"/>
            <a:ext cx="7228219" cy="4724400"/>
          </a:xfrm>
        </p:spPr>
      </p:pic>
      <p:sp>
        <p:nvSpPr>
          <p:cNvPr id="5" name="Rounded Rectangular Callout 4"/>
          <p:cNvSpPr/>
          <p:nvPr/>
        </p:nvSpPr>
        <p:spPr>
          <a:xfrm>
            <a:off x="6934200" y="2743200"/>
            <a:ext cx="2057400" cy="914400"/>
          </a:xfrm>
          <a:prstGeom prst="wedgeRoundRectCallout">
            <a:avLst>
              <a:gd name="adj1" fmla="val -187780"/>
              <a:gd name="adj2" fmla="val -4220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YOUR Unit/SubUnit</a:t>
            </a:r>
            <a:endParaRPr lang="en-US" dirty="0"/>
          </a:p>
        </p:txBody>
      </p:sp>
      <p:sp>
        <p:nvSpPr>
          <p:cNvPr id="6" name="Rounded Rectangular Callout 5"/>
          <p:cNvSpPr/>
          <p:nvPr/>
        </p:nvSpPr>
        <p:spPr>
          <a:xfrm>
            <a:off x="6324600" y="4114800"/>
            <a:ext cx="2133600" cy="914400"/>
          </a:xfrm>
          <a:prstGeom prst="wedgeRoundRectCallout">
            <a:avLst>
              <a:gd name="adj1" fmla="val -154806"/>
              <a:gd name="adj2" fmla="val 5157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Select a date range</a:t>
            </a:r>
            <a:endParaRPr lang="en-US" dirty="0"/>
          </a:p>
        </p:txBody>
      </p:sp>
    </p:spTree>
    <p:extLst>
      <p:ext uri="{BB962C8B-B14F-4D97-AF65-F5344CB8AC3E}">
        <p14:creationId xmlns:p14="http://schemas.microsoft.com/office/powerpoint/2010/main" val="2316022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r>
              <a:rPr lang="en-US" dirty="0" err="1" smtClean="0"/>
              <a:t>Sor</a:t>
            </a:r>
            <a:r>
              <a:rPr lang="en-US" dirty="0" smtClean="0"/>
              <a:t>/Subtotal/Title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371600"/>
            <a:ext cx="7772400" cy="5068957"/>
          </a:xfrm>
        </p:spPr>
      </p:pic>
      <p:sp>
        <p:nvSpPr>
          <p:cNvPr id="5" name="Rounded Rectangular Callout 4"/>
          <p:cNvSpPr/>
          <p:nvPr/>
        </p:nvSpPr>
        <p:spPr>
          <a:xfrm>
            <a:off x="5181600" y="3810000"/>
            <a:ext cx="2667000" cy="1219200"/>
          </a:xfrm>
          <a:prstGeom prst="wedgeRoundRectCallout">
            <a:avLst>
              <a:gd name="adj1" fmla="val -33798"/>
              <a:gd name="adj2" fmla="val 9149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You can rename it as you wish or just print as is.</a:t>
            </a:r>
            <a:endParaRPr lang="en-US" dirty="0"/>
          </a:p>
        </p:txBody>
      </p:sp>
      <p:sp>
        <p:nvSpPr>
          <p:cNvPr id="6" name="Rounded Rectangular Callout 5"/>
          <p:cNvSpPr/>
          <p:nvPr/>
        </p:nvSpPr>
        <p:spPr>
          <a:xfrm>
            <a:off x="3886200" y="990600"/>
            <a:ext cx="4419600" cy="1371600"/>
          </a:xfrm>
          <a:prstGeom prst="wedgeRoundRectCallout">
            <a:avLst>
              <a:gd name="adj1" fmla="val -76631"/>
              <a:gd name="adj2" fmla="val 12394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You can choose to sort the information by any of these fields. Add them to the field on the right and select your priority order by moving them up or down</a:t>
            </a:r>
            <a:endParaRPr lang="en-US" dirty="0"/>
          </a:p>
        </p:txBody>
      </p:sp>
    </p:spTree>
    <p:extLst>
      <p:ext uri="{BB962C8B-B14F-4D97-AF65-F5344CB8AC3E}">
        <p14:creationId xmlns:p14="http://schemas.microsoft.com/office/powerpoint/2010/main" val="1824315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8337" y="1691178"/>
            <a:ext cx="6087325" cy="4344007"/>
          </a:xfrm>
        </p:spPr>
      </p:pic>
    </p:spTree>
    <p:extLst>
      <p:ext uri="{BB962C8B-B14F-4D97-AF65-F5344CB8AC3E}">
        <p14:creationId xmlns:p14="http://schemas.microsoft.com/office/powerpoint/2010/main" val="3425457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402</TotalTime>
  <Words>282</Words>
  <Application>Microsoft Office PowerPoint</Application>
  <PresentationFormat>On-screen Show (4:3)</PresentationFormat>
  <Paragraphs>27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Executive</vt:lpstr>
      <vt:lpstr>3rd Party Suspense Report</vt:lpstr>
      <vt:lpstr>PowerPoint Presentation</vt:lpstr>
      <vt:lpstr>This report tells you:</vt:lpstr>
      <vt:lpstr>How do I run it?</vt:lpstr>
      <vt:lpstr>Load your template</vt:lpstr>
      <vt:lpstr>Choose the correct template</vt:lpstr>
      <vt:lpstr>Tailor to your needs</vt:lpstr>
      <vt:lpstr>Sor/Subtotal/Title</vt:lpstr>
      <vt:lpstr>Print</vt:lpstr>
      <vt:lpstr>Your report</vt:lpstr>
      <vt:lpstr>The legend to the codes</vt:lpstr>
      <vt:lpstr>What do I do now?</vt:lpstr>
    </vt:vector>
  </TitlesOfParts>
  <Company>The County of San Diego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3rd Party Suspense Report</dc:title>
  <dc:creator>Minemann, Randy</dc:creator>
  <cp:lastModifiedBy>Minemann, Randy</cp:lastModifiedBy>
  <cp:revision>9</cp:revision>
  <dcterms:created xsi:type="dcterms:W3CDTF">2013-11-15T17:39:34Z</dcterms:created>
  <dcterms:modified xsi:type="dcterms:W3CDTF">2013-11-18T23:01:51Z</dcterms:modified>
</cp:coreProperties>
</file>